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5" r:id="rId5"/>
    <p:sldId id="266" r:id="rId6"/>
    <p:sldId id="264" r:id="rId7"/>
    <p:sldId id="263" r:id="rId8"/>
    <p:sldId id="262" r:id="rId9"/>
    <p:sldId id="261" r:id="rId10"/>
    <p:sldId id="260" r:id="rId11"/>
    <p:sldId id="258" r:id="rId12"/>
    <p:sldId id="259" r:id="rId13"/>
    <p:sldId id="268" r:id="rId14"/>
    <p:sldId id="269"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7649-BC62-B1F6-E5C0-BDD7863542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3283D5-EB8F-9F8D-AA7D-23D4DB6AB4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6C63B6-461F-4787-5606-E8E88F029A58}"/>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5" name="Footer Placeholder 4">
            <a:extLst>
              <a:ext uri="{FF2B5EF4-FFF2-40B4-BE49-F238E27FC236}">
                <a16:creationId xmlns:a16="http://schemas.microsoft.com/office/drawing/2014/main" id="{133E7F11-B86D-E300-DDF9-8EE2D34B6E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D4F20F-7423-221A-B2EF-2798E369BB80}"/>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3425544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70E1-9EDB-1699-1537-A9E2197E49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07860D-A730-BECA-53F0-B611BDF2D6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3C5181-3961-36E0-04BD-5E5F47256576}"/>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5" name="Footer Placeholder 4">
            <a:extLst>
              <a:ext uri="{FF2B5EF4-FFF2-40B4-BE49-F238E27FC236}">
                <a16:creationId xmlns:a16="http://schemas.microsoft.com/office/drawing/2014/main" id="{CEC3ED6A-0761-DF88-1BBA-8221F8E882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78240B-CA19-8986-329D-389C7053BB54}"/>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3900513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C9C14-A7FC-15C7-C23A-2DA4203179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D7EE6C-30AF-9802-A799-D8E15B4475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271F7B-EE57-F338-C3BF-85E4DCA08178}"/>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5" name="Footer Placeholder 4">
            <a:extLst>
              <a:ext uri="{FF2B5EF4-FFF2-40B4-BE49-F238E27FC236}">
                <a16:creationId xmlns:a16="http://schemas.microsoft.com/office/drawing/2014/main" id="{D014F30B-6485-9142-979A-F734EA76CA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CF5FB0-8E54-FE72-AA87-F4E8AEADA3AC}"/>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2845075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9F80-12FB-0846-7C3A-198B29BC03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8DBC5D-C7A0-2D3B-72BD-76927259E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E07472-F929-DED3-8390-41D113CCB3D0}"/>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5" name="Footer Placeholder 4">
            <a:extLst>
              <a:ext uri="{FF2B5EF4-FFF2-40B4-BE49-F238E27FC236}">
                <a16:creationId xmlns:a16="http://schemas.microsoft.com/office/drawing/2014/main" id="{D1FFB51C-7C37-5FD9-CC8A-04D4964D2F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1AAC63-8049-9AA1-5EFE-8DD585583203}"/>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1455655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13C8B-7A2D-B2F5-D258-87B47E8FB0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A51A85-BDD2-FF62-18BE-16708C6074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8E4C05-01B7-630B-9343-D88F4BFD45FC}"/>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5" name="Footer Placeholder 4">
            <a:extLst>
              <a:ext uri="{FF2B5EF4-FFF2-40B4-BE49-F238E27FC236}">
                <a16:creationId xmlns:a16="http://schemas.microsoft.com/office/drawing/2014/main" id="{F45EFBA8-F9F5-4993-E88B-E7DE7377D9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E51C3D-D488-7CBF-1048-5BDAE5E5ABD5}"/>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28848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F107-C3E7-2EF6-5EF3-6AE2780818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D25EA5-C9A2-4917-A072-22B051ABB0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BEFE06-CDDD-8AA8-8332-D5382F1A92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6DF65C-0B68-E7B9-860D-9D92C835BAE8}"/>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6" name="Footer Placeholder 5">
            <a:extLst>
              <a:ext uri="{FF2B5EF4-FFF2-40B4-BE49-F238E27FC236}">
                <a16:creationId xmlns:a16="http://schemas.microsoft.com/office/drawing/2014/main" id="{392D83D1-0E57-A112-09B8-102D3EEDBD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18114C-4770-D747-E04A-20391B7D6A6A}"/>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358997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04B4-3891-56B3-95DA-E7210BC917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25D1EE-7019-31FA-312C-D0A978B769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522A8A-7144-5091-A708-DB2490E3CC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D665EE-E061-AF4A-D7E6-1CB26DE1DC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270532-CAA3-175B-6E83-70976D14AB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9D6D458-94B4-6C87-5CD3-40313DD9D53C}"/>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8" name="Footer Placeholder 7">
            <a:extLst>
              <a:ext uri="{FF2B5EF4-FFF2-40B4-BE49-F238E27FC236}">
                <a16:creationId xmlns:a16="http://schemas.microsoft.com/office/drawing/2014/main" id="{B283BA76-81B9-9E41-5121-43CE7104E3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7613E1-34D2-F9D0-6145-4AFA4C3E8DF6}"/>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234247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372A-A7FF-03FE-5510-7CE52F6E76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E35D7A-1541-1D9A-2BA6-9D502F132F4C}"/>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4" name="Footer Placeholder 3">
            <a:extLst>
              <a:ext uri="{FF2B5EF4-FFF2-40B4-BE49-F238E27FC236}">
                <a16:creationId xmlns:a16="http://schemas.microsoft.com/office/drawing/2014/main" id="{31BFE97D-51EC-0218-46E8-819F3EBE7C0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B0B319-037E-C6FE-2C18-B1C4F2D529AB}"/>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174009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FDB9AD-D18E-3AE8-05EC-2937C0E7D3A0}"/>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3" name="Footer Placeholder 2">
            <a:extLst>
              <a:ext uri="{FF2B5EF4-FFF2-40B4-BE49-F238E27FC236}">
                <a16:creationId xmlns:a16="http://schemas.microsoft.com/office/drawing/2014/main" id="{BE35EB05-2751-01BF-E6D1-3F5ED9C365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7840BB-44D2-F303-2B5E-8AE193B9EDEF}"/>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435739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3C5A-93C6-37DC-5C80-A03F17F82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3345EE-E1E1-DA57-FB33-95F6D3FC25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5A0E59-AD32-0E98-CBAB-57E0CAE38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90112-2FF2-2C11-3828-FEF11B770218}"/>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6" name="Footer Placeholder 5">
            <a:extLst>
              <a:ext uri="{FF2B5EF4-FFF2-40B4-BE49-F238E27FC236}">
                <a16:creationId xmlns:a16="http://schemas.microsoft.com/office/drawing/2014/main" id="{8234300B-2700-06AE-472F-04A1012E2E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1AC969-A2A6-4D39-6C8D-E0C50D42EFBC}"/>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3834204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F3BD-B279-3F6B-1B68-B2BBFAF5AD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B5D418-C40F-9174-2737-1043418D9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C203E2-832C-EB99-AD53-C42DABA58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A6BA65-DEA7-AB30-4C9F-69A012FFC3FA}"/>
              </a:ext>
            </a:extLst>
          </p:cNvPr>
          <p:cNvSpPr>
            <a:spLocks noGrp="1"/>
          </p:cNvSpPr>
          <p:nvPr>
            <p:ph type="dt" sz="half" idx="10"/>
          </p:nvPr>
        </p:nvSpPr>
        <p:spPr/>
        <p:txBody>
          <a:bodyPr/>
          <a:lstStyle/>
          <a:p>
            <a:fld id="{0772D3DC-CE0D-42FD-9A97-E79C0E31B3B7}" type="datetimeFigureOut">
              <a:rPr lang="en-IN" smtClean="0"/>
              <a:t>09-08-2025</a:t>
            </a:fld>
            <a:endParaRPr lang="en-IN"/>
          </a:p>
        </p:txBody>
      </p:sp>
      <p:sp>
        <p:nvSpPr>
          <p:cNvPr id="6" name="Footer Placeholder 5">
            <a:extLst>
              <a:ext uri="{FF2B5EF4-FFF2-40B4-BE49-F238E27FC236}">
                <a16:creationId xmlns:a16="http://schemas.microsoft.com/office/drawing/2014/main" id="{3626114B-A72E-7C75-C9FA-B7A85B4A26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C0055E-2BB3-B066-EE39-8622A4B6AC56}"/>
              </a:ext>
            </a:extLst>
          </p:cNvPr>
          <p:cNvSpPr>
            <a:spLocks noGrp="1"/>
          </p:cNvSpPr>
          <p:nvPr>
            <p:ph type="sldNum" sz="quarter" idx="12"/>
          </p:nvPr>
        </p:nvSpPr>
        <p:spPr/>
        <p:txBody>
          <a:bodyPr/>
          <a:lstStyle/>
          <a:p>
            <a:fld id="{A1530BF1-96AB-4261-951D-24AE27423B59}" type="slidenum">
              <a:rPr lang="en-IN" smtClean="0"/>
              <a:t>‹#›</a:t>
            </a:fld>
            <a:endParaRPr lang="en-IN"/>
          </a:p>
        </p:txBody>
      </p:sp>
    </p:spTree>
    <p:extLst>
      <p:ext uri="{BB962C8B-B14F-4D97-AF65-F5344CB8AC3E}">
        <p14:creationId xmlns:p14="http://schemas.microsoft.com/office/powerpoint/2010/main" val="539478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A2E03D-D79F-9231-ED2D-07B5A911C2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68DEEC-9297-EEF1-E4D5-C49829D27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67DA77-B383-EA8C-067B-F8EEBEA892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72D3DC-CE0D-42FD-9A97-E79C0E31B3B7}" type="datetimeFigureOut">
              <a:rPr lang="en-IN" smtClean="0"/>
              <a:t>09-08-2025</a:t>
            </a:fld>
            <a:endParaRPr lang="en-IN"/>
          </a:p>
        </p:txBody>
      </p:sp>
      <p:sp>
        <p:nvSpPr>
          <p:cNvPr id="5" name="Footer Placeholder 4">
            <a:extLst>
              <a:ext uri="{FF2B5EF4-FFF2-40B4-BE49-F238E27FC236}">
                <a16:creationId xmlns:a16="http://schemas.microsoft.com/office/drawing/2014/main" id="{B53CF1A7-D270-6141-0EAE-C09934A7A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22586F9-2986-2979-A354-124B8775A4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530BF1-96AB-4261-951D-24AE27423B59}" type="slidenum">
              <a:rPr lang="en-IN" smtClean="0"/>
              <a:t>‹#›</a:t>
            </a:fld>
            <a:endParaRPr lang="en-IN"/>
          </a:p>
        </p:txBody>
      </p:sp>
    </p:spTree>
    <p:extLst>
      <p:ext uri="{BB962C8B-B14F-4D97-AF65-F5344CB8AC3E}">
        <p14:creationId xmlns:p14="http://schemas.microsoft.com/office/powerpoint/2010/main" val="1278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D3B456-3EC4-F644-5E7D-8E1ADCEC360B}"/>
              </a:ext>
            </a:extLst>
          </p:cNvPr>
          <p:cNvSpPr>
            <a:spLocks noGrp="1"/>
          </p:cNvSpPr>
          <p:nvPr>
            <p:ph type="subTitle" idx="1"/>
          </p:nvPr>
        </p:nvSpPr>
        <p:spPr>
          <a:xfrm>
            <a:off x="2900514" y="2166528"/>
            <a:ext cx="6587613" cy="1766375"/>
          </a:xfrm>
        </p:spPr>
        <p:txBody>
          <a:bodyPr>
            <a:noAutofit/>
          </a:bodyPr>
          <a:lstStyle/>
          <a:p>
            <a:r>
              <a:rPr lang="en-US" sz="2800" b="1" dirty="0"/>
              <a:t>Netflix Data Analysis Project </a:t>
            </a:r>
          </a:p>
          <a:p>
            <a:r>
              <a:rPr lang="en-US" sz="2800" b="1" dirty="0"/>
              <a:t>Prepared by</a:t>
            </a:r>
            <a:r>
              <a:rPr lang="en-US" sz="2800" dirty="0"/>
              <a:t>: Sri Tharun Kollu</a:t>
            </a:r>
          </a:p>
          <a:p>
            <a:r>
              <a:rPr lang="en-US" sz="2800" b="1" dirty="0"/>
              <a:t>Duration</a:t>
            </a:r>
            <a:r>
              <a:rPr lang="en-US" sz="2800" dirty="0"/>
              <a:t>: 18 July 2025 – 06 August 2025 </a:t>
            </a:r>
          </a:p>
        </p:txBody>
      </p:sp>
    </p:spTree>
    <p:extLst>
      <p:ext uri="{BB962C8B-B14F-4D97-AF65-F5344CB8AC3E}">
        <p14:creationId xmlns:p14="http://schemas.microsoft.com/office/powerpoint/2010/main" val="530577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E0421-82EC-C91D-9960-285C9185214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A2AC9E8-A1DA-3C09-393F-DB4E8733C1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5808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4306E-1CBE-81E7-89FE-DBA00CD7E95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68F263-0E7F-95B1-9B03-BD34210C60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3625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8D28A-648C-2D35-D2E9-6DA641C010B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116F1BD-D1F2-C60C-B90C-D569BB4BFAAB}"/>
              </a:ext>
            </a:extLst>
          </p:cNvPr>
          <p:cNvSpPr>
            <a:spLocks noGrp="1"/>
          </p:cNvSpPr>
          <p:nvPr>
            <p:ph type="subTitle" idx="1"/>
          </p:nvPr>
        </p:nvSpPr>
        <p:spPr/>
        <p:txBody>
          <a:bodyPr/>
          <a:lstStyle/>
          <a:p>
            <a:endParaRPr lang="en-IN" dirty="0"/>
          </a:p>
        </p:txBody>
      </p:sp>
      <p:pic>
        <p:nvPicPr>
          <p:cNvPr id="2" name="Picture 1">
            <a:extLst>
              <a:ext uri="{FF2B5EF4-FFF2-40B4-BE49-F238E27FC236}">
                <a16:creationId xmlns:a16="http://schemas.microsoft.com/office/drawing/2014/main" id="{B0BDEF8C-50C1-B656-6B6A-8A9137A8368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6559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C138B-DEAE-FE64-0426-1A7037D3F14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052D449-A6C1-A89D-1525-EE324FF600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4188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F2ABD-EBAA-D104-B696-97C9369D86E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3569D86-2C14-B00A-786E-7BA13CE35E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1088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8505D-F50D-18A1-B344-33D2150E51B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1A22A01-877E-8D00-954F-91FBCD9C70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0156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EA1B7-9BF0-C11D-6508-DE3DACC5908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6B3C6D9-4926-76E3-3E26-D56299B837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121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50874-04F9-7B58-ABCB-24758BFDD3B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25C6E61-6E77-244F-8DCE-0FC8C99AF9AD}"/>
              </a:ext>
            </a:extLst>
          </p:cNvPr>
          <p:cNvSpPr>
            <a:spLocks noGrp="1"/>
          </p:cNvSpPr>
          <p:nvPr>
            <p:ph type="subTitle" idx="1"/>
          </p:nvPr>
        </p:nvSpPr>
        <p:spPr>
          <a:xfrm>
            <a:off x="678426" y="868669"/>
            <a:ext cx="10618839" cy="5345318"/>
          </a:xfrm>
        </p:spPr>
        <p:txBody>
          <a:bodyPr>
            <a:noAutofit/>
          </a:bodyPr>
          <a:lstStyle/>
          <a:p>
            <a:r>
              <a:rPr lang="en-US" sz="2000" b="1" dirty="0"/>
              <a:t>Executive Summary </a:t>
            </a:r>
            <a:r>
              <a:rPr lang="en-US" sz="2000" dirty="0"/>
              <a:t>- This analysis examines Netflix catalog data to uncover content distribution patterns and temporal trends. The study focuses on release year trends, dates content was added to the platform, genre and duration distributions, movies vs TV show breakdowns, country-level content counts, video ratings distribution, and top genres. The findings provide insights useful for content strategy, catalog curation, and user engagement planning. </a:t>
            </a:r>
          </a:p>
          <a:p>
            <a:r>
              <a:rPr lang="en-US" sz="2000" b="1" dirty="0"/>
              <a:t>Objective</a:t>
            </a:r>
            <a:r>
              <a:rPr lang="en-US" sz="2000" dirty="0"/>
              <a:t> - To analyze Netflix catalog metadata and identify patterns across time, genres, duration, and geographic distribution. The goal is to provide actionable insights for content acquisition and recommendation strategies. </a:t>
            </a:r>
          </a:p>
          <a:p>
            <a:r>
              <a:rPr lang="en-US" sz="2000" b="1" dirty="0"/>
              <a:t>Dataset Description </a:t>
            </a:r>
            <a:r>
              <a:rPr lang="en-US" sz="2000" dirty="0"/>
              <a:t>- The dataset contains metadata for Netflix titles, including fields such as: Order/Index, Title, Type (Movie/TV Show), Director, Cast, Country, Date Added, Release Year, Rating, Duration, and Listed In (genres).</a:t>
            </a:r>
          </a:p>
          <a:p>
            <a:r>
              <a:rPr lang="en-US" sz="2000" b="1" dirty="0"/>
              <a:t>Tools &amp; Technologies Used </a:t>
            </a:r>
            <a:r>
              <a:rPr lang="en-US" sz="2000" dirty="0"/>
              <a:t>-  </a:t>
            </a:r>
          </a:p>
          <a:p>
            <a:r>
              <a:rPr lang="en-US" sz="2000" dirty="0"/>
              <a:t>                                     Python – pandas, </a:t>
            </a:r>
            <a:r>
              <a:rPr lang="en-US" sz="2000" dirty="0" err="1"/>
              <a:t>numpy</a:t>
            </a:r>
            <a:r>
              <a:rPr lang="en-US" sz="2000" dirty="0"/>
              <a:t>, matplotlib, seaborn for EDA and visualization</a:t>
            </a:r>
          </a:p>
          <a:p>
            <a:r>
              <a:rPr lang="en-US" sz="2000" dirty="0"/>
              <a:t>Tableau – interactive dashboards and storyboards </a:t>
            </a:r>
          </a:p>
          <a:p>
            <a:r>
              <a:rPr lang="en-US" sz="2000" dirty="0"/>
              <a:t>Excel – quick pivot checks and summaries </a:t>
            </a:r>
          </a:p>
        </p:txBody>
      </p:sp>
    </p:spTree>
    <p:extLst>
      <p:ext uri="{BB962C8B-B14F-4D97-AF65-F5344CB8AC3E}">
        <p14:creationId xmlns:p14="http://schemas.microsoft.com/office/powerpoint/2010/main" val="106849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EA7FB-897C-020D-3B6C-288BE43786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0E841E-C6A6-838E-3643-1EE87DF71027}"/>
              </a:ext>
            </a:extLst>
          </p:cNvPr>
          <p:cNvSpPr>
            <a:spLocks noGrp="1"/>
          </p:cNvSpPr>
          <p:nvPr>
            <p:ph type="subTitle" idx="1"/>
          </p:nvPr>
        </p:nvSpPr>
        <p:spPr>
          <a:xfrm>
            <a:off x="373626" y="570271"/>
            <a:ext cx="11661058" cy="6086167"/>
          </a:xfrm>
        </p:spPr>
        <p:txBody>
          <a:bodyPr>
            <a:normAutofit/>
          </a:bodyPr>
          <a:lstStyle/>
          <a:p>
            <a:r>
              <a:rPr lang="en-US" b="1" dirty="0"/>
              <a:t>Key Focus Areas &amp; Findings </a:t>
            </a:r>
          </a:p>
          <a:p>
            <a:r>
              <a:rPr lang="en-US" b="1" dirty="0"/>
              <a:t>1.Release Year Trends -</a:t>
            </a:r>
            <a:r>
              <a:rPr lang="en-US" dirty="0"/>
              <a:t> The catalog shows concentration in recent decades with spikes corresponding to years of heavy content production.  Older release years are present but often represent classic or legacy titles added for catalog depth. </a:t>
            </a:r>
          </a:p>
          <a:p>
            <a:r>
              <a:rPr lang="en-US" b="1" dirty="0"/>
              <a:t>2. Date Added Patterns -</a:t>
            </a:r>
            <a:r>
              <a:rPr lang="en-US" dirty="0"/>
              <a:t> Date-added timestamps reveal regular cadence of content additions with periodic bulk uploads tied to licensing/partnership deals or platform expansions.  Seasonal patterns in additions may align with strategic launches (e.g., summer releases or end-of-year content drops). </a:t>
            </a:r>
          </a:p>
          <a:p>
            <a:r>
              <a:rPr lang="en-US" b="1" dirty="0"/>
              <a:t>3.Genre Distribution -</a:t>
            </a:r>
            <a:r>
              <a:rPr lang="en-US" dirty="0"/>
              <a:t> Certain genres (e.g., Drama, Comedy, Documentary) dominate the catalog, while niche genres have smaller but loyal audiences.  Multi-genre titles are common; splitting 'Listed In' into atomic genres helps reveal true genre frequencies. </a:t>
            </a:r>
          </a:p>
          <a:p>
            <a:r>
              <a:rPr lang="en-US" b="1" dirty="0"/>
              <a:t>4.Duration Analysis -</a:t>
            </a:r>
            <a:r>
              <a:rPr lang="en-US" dirty="0"/>
              <a:t> Movies typically cluster around feature-length durations (80–140 minutes), while TV shows show episode-duration patterns and season-length variation.  Duration insights assist in recommendation optimization and content placement for user sessions.</a:t>
            </a:r>
            <a:endParaRPr lang="en-IN" dirty="0"/>
          </a:p>
        </p:txBody>
      </p:sp>
    </p:spTree>
    <p:extLst>
      <p:ext uri="{BB962C8B-B14F-4D97-AF65-F5344CB8AC3E}">
        <p14:creationId xmlns:p14="http://schemas.microsoft.com/office/powerpoint/2010/main" val="4262544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7B47C-C7E9-E64A-FECE-D554A5EA871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BBC2370-AAA3-9057-EE42-D932138157AF}"/>
              </a:ext>
            </a:extLst>
          </p:cNvPr>
          <p:cNvSpPr>
            <a:spLocks noGrp="1"/>
          </p:cNvSpPr>
          <p:nvPr>
            <p:ph type="subTitle" idx="1"/>
          </p:nvPr>
        </p:nvSpPr>
        <p:spPr>
          <a:xfrm>
            <a:off x="658761" y="393290"/>
            <a:ext cx="11287433" cy="6464710"/>
          </a:xfrm>
        </p:spPr>
        <p:txBody>
          <a:bodyPr>
            <a:normAutofit/>
          </a:bodyPr>
          <a:lstStyle/>
          <a:p>
            <a:r>
              <a:rPr lang="en-US" b="1" dirty="0"/>
              <a:t>5. Movies vs TV Show Distribution </a:t>
            </a:r>
            <a:r>
              <a:rPr lang="en-US" dirty="0"/>
              <a:t>- The catalog contains both movies and TV shows; distribution often favors one type depending on licensing trends.  Understanding the mix helps tailor marketing and UI surfacing for binge-oriented vs single-view audiences. </a:t>
            </a:r>
          </a:p>
          <a:p>
            <a:r>
              <a:rPr lang="en-US" b="1" dirty="0"/>
              <a:t>6. Total Movies and TV Shows by Country</a:t>
            </a:r>
            <a:r>
              <a:rPr lang="en-US" dirty="0"/>
              <a:t> - Country-level aggregation highlights countries that contribute most titles; large production hubs and English-speaking markets typically lead.  Local-language content growth is visible over recent years as Netflix expands regional offerings. </a:t>
            </a:r>
          </a:p>
          <a:p>
            <a:r>
              <a:rPr lang="en-US" b="1" dirty="0"/>
              <a:t>7. Video Rating Distribution </a:t>
            </a:r>
            <a:r>
              <a:rPr lang="en-US" dirty="0"/>
              <a:t>- Rating distributions (e.g., TV-MA, PG-13, R) show the platform's audience suitability mix.  Many catalogs skew toward mature audiences, but family-friendly and children's programming remain significant. </a:t>
            </a:r>
          </a:p>
          <a:p>
            <a:r>
              <a:rPr lang="en-US" b="1" dirty="0"/>
              <a:t>8. Top 10 Genres &amp; Yearly Counts </a:t>
            </a:r>
            <a:r>
              <a:rPr lang="en-US" dirty="0"/>
              <a:t>- Identified the top 10 genres by title count to surface where catalog depth is strongest.  Yearly counts for movies and TV shows reveal production and acquisition trends over time and help spot growth in specific genres</a:t>
            </a:r>
            <a:endParaRPr lang="en-IN" dirty="0"/>
          </a:p>
        </p:txBody>
      </p:sp>
    </p:spTree>
    <p:extLst>
      <p:ext uri="{BB962C8B-B14F-4D97-AF65-F5344CB8AC3E}">
        <p14:creationId xmlns:p14="http://schemas.microsoft.com/office/powerpoint/2010/main" val="139488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36946-EB3C-4A9C-A66A-24A82797BEB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A2029E7-4A8A-1518-1A3B-7E275155F78B}"/>
              </a:ext>
            </a:extLst>
          </p:cNvPr>
          <p:cNvSpPr>
            <a:spLocks noGrp="1"/>
          </p:cNvSpPr>
          <p:nvPr>
            <p:ph type="subTitle" idx="1"/>
          </p:nvPr>
        </p:nvSpPr>
        <p:spPr>
          <a:xfrm>
            <a:off x="0" y="0"/>
            <a:ext cx="12192000" cy="6858000"/>
          </a:xfrm>
        </p:spPr>
        <p:txBody>
          <a:bodyPr>
            <a:normAutofit/>
          </a:bodyPr>
          <a:lstStyle/>
          <a:p>
            <a:r>
              <a:rPr lang="en-US" b="1" dirty="0"/>
              <a:t>Conclusions &amp; Recommendations </a:t>
            </a:r>
            <a:r>
              <a:rPr lang="en-US" dirty="0"/>
              <a:t>- Use release-year and date-added patterns to inform content curation strategies and retarget promotions for timely titles.  Invest in genres with strong catalog depth and growth potential while piloting niche genres through targeted marketing.  Leverage duration and type distribution to improve recommendation models—e.g., promote shorter titles for mobile users and binge-able TV shows for weekend campaigns.  Expand regional content where country-level counts indicate unmet demand to improve subscriber growth in those markets. </a:t>
            </a:r>
          </a:p>
          <a:p>
            <a:r>
              <a:rPr lang="en-US" b="1" dirty="0"/>
              <a:t>Limitations &amp; Next Steps </a:t>
            </a:r>
            <a:r>
              <a:rPr lang="en-US" dirty="0"/>
              <a:t>- The analysis depends on metadata completeness; missing or inconsistent country and genre fields reduce accuracy.  Next steps include sentiment/review analysis (if ratings or user feedback available), watch-time correlation, and recommender-system experiments. </a:t>
            </a:r>
          </a:p>
          <a:p>
            <a:r>
              <a:rPr lang="en-US" b="1" dirty="0"/>
              <a:t>Appendix - Suggested Visuals </a:t>
            </a:r>
            <a:r>
              <a:rPr lang="en-US" dirty="0"/>
              <a:t>- Release Year histogram  Date-added time series (monthly) Genre bar chart and sunburst of multi-genre titles  Duration distribution (movies vs TV shows)  Stacked bar: movies vs TV shows by year  Choropleth or bar chart: titles by country  Rating distribution pie or bar chart  Top 10 genre table with counts </a:t>
            </a:r>
          </a:p>
          <a:p>
            <a:r>
              <a:rPr lang="en-US" b="1" dirty="0"/>
              <a:t>Deliverables -  </a:t>
            </a:r>
            <a:r>
              <a:rPr lang="en-US" dirty="0"/>
              <a:t>A Tableau workbook containing the above dashboards (if desired).  Python scripts/notebook for the full ETL and EDA pipeline.  This PDF report summarizing findings</a:t>
            </a:r>
            <a:endParaRPr lang="en-IN" dirty="0"/>
          </a:p>
        </p:txBody>
      </p:sp>
    </p:spTree>
    <p:extLst>
      <p:ext uri="{BB962C8B-B14F-4D97-AF65-F5344CB8AC3E}">
        <p14:creationId xmlns:p14="http://schemas.microsoft.com/office/powerpoint/2010/main" val="79827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EAA60-AC93-75D2-48E3-AA5F0F9E8FB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FC683CF-E9F6-A20E-FB6E-CBCE17365A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3356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470AE-F54B-C6E5-C6C5-592E71244F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CE67600-64CE-8EDB-256F-FF6D7D5E95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173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F8649-6A4D-47EA-9DC1-600D57412BF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B489DF8-3F8C-5CF4-C762-56D6ACD33D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02658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21D1E-3DF4-DFE9-51FE-62B845A9664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3CB8304-9940-42D1-0007-C0F27D62A66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4919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780</Words>
  <Application>Microsoft Office PowerPoint</Application>
  <PresentationFormat>Widescreen</PresentationFormat>
  <Paragraphs>23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vinay goud</dc:creator>
  <cp:lastModifiedBy>vinay goud</cp:lastModifiedBy>
  <cp:revision>1</cp:revision>
  <dcterms:created xsi:type="dcterms:W3CDTF">2025-08-08T19:10:51Z</dcterms:created>
  <dcterms:modified xsi:type="dcterms:W3CDTF">2025-08-08T19:49:45Z</dcterms:modified>
</cp:coreProperties>
</file>